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308" r:id="rId2"/>
    <p:sldId id="281" r:id="rId3"/>
    <p:sldId id="303" r:id="rId4"/>
    <p:sldId id="298" r:id="rId5"/>
    <p:sldId id="302" r:id="rId6"/>
    <p:sldId id="309" r:id="rId7"/>
    <p:sldId id="310" r:id="rId8"/>
    <p:sldId id="311" r:id="rId9"/>
    <p:sldId id="306" r:id="rId10"/>
    <p:sldId id="280" r:id="rId11"/>
    <p:sldId id="287" r:id="rId12"/>
    <p:sldId id="312" r:id="rId13"/>
    <p:sldId id="314" r:id="rId14"/>
    <p:sldId id="316" r:id="rId15"/>
    <p:sldId id="304" r:id="rId16"/>
    <p:sldId id="297" r:id="rId17"/>
    <p:sldId id="315" r:id="rId18"/>
    <p:sldId id="262" r:id="rId19"/>
    <p:sldId id="264" r:id="rId20"/>
    <p:sldId id="300" r:id="rId2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62" autoAdjust="0"/>
  </p:normalViewPr>
  <p:slideViewPr>
    <p:cSldViewPr>
      <p:cViewPr varScale="1">
        <p:scale>
          <a:sx n="45" d="100"/>
          <a:sy n="45" d="100"/>
        </p:scale>
        <p:origin x="155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emon\AppData\Local\Microsoft\Windows\Temporary%20Internet%20Files\Content.Outlook\25CTP496\8%20HbA1c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8197946439708185E-2"/>
          <c:y val="0.12004608820811845"/>
          <c:w val="0.82241347738509463"/>
          <c:h val="0.80709996379762849"/>
        </c:manualLayout>
      </c:layout>
      <c:barChart>
        <c:barDir val="col"/>
        <c:grouping val="clustered"/>
        <c:varyColors val="0"/>
        <c:ser>
          <c:idx val="0"/>
          <c:order val="0"/>
          <c:tx>
            <c:v>HbA1c</c:v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0748-425A-A9FA-26C4725FF1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748-425A-A9FA-26C4725FF1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0748-425A-A9FA-26C4725FF1E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0748-425A-A9FA-26C4725FF1E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0748-425A-A9FA-26C4725FF1E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748-425A-A9FA-26C4725FF1E4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0748-425A-A9FA-26C4725FF1E4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0748-425A-A9FA-26C4725FF1E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748-425A-A9FA-26C4725FF1E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748-425A-A9FA-26C4725FF1E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numLit>
          </c:cat>
          <c:val>
            <c:numRef>
              <c:f>Sheet1!$B$1:$B$11</c:f>
              <c:numCache>
                <c:formatCode>General</c:formatCode>
                <c:ptCount val="11"/>
                <c:pt idx="0">
                  <c:v>77</c:v>
                </c:pt>
                <c:pt idx="1">
                  <c:v>78</c:v>
                </c:pt>
                <c:pt idx="2">
                  <c:v>81</c:v>
                </c:pt>
                <c:pt idx="3">
                  <c:v>76</c:v>
                </c:pt>
                <c:pt idx="4">
                  <c:v>70</c:v>
                </c:pt>
                <c:pt idx="5">
                  <c:v>65.5</c:v>
                </c:pt>
                <c:pt idx="6">
                  <c:v>67.599999999999994</c:v>
                </c:pt>
                <c:pt idx="7">
                  <c:v>64.77</c:v>
                </c:pt>
                <c:pt idx="8">
                  <c:v>60.525000000000006</c:v>
                </c:pt>
                <c:pt idx="9">
                  <c:v>59.48</c:v>
                </c:pt>
                <c:pt idx="10">
                  <c:v>58.71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48-425A-A9FA-26C4725FF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4176"/>
        <c:axId val="45404160"/>
      </c:barChart>
      <c:catAx>
        <c:axId val="453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404160"/>
        <c:crosses val="autoZero"/>
        <c:auto val="1"/>
        <c:lblAlgn val="ctr"/>
        <c:lblOffset val="100"/>
        <c:noMultiLvlLbl val="0"/>
      </c:catAx>
      <c:valAx>
        <c:axId val="45404160"/>
        <c:scaling>
          <c:orientation val="minMax"/>
          <c:max val="85"/>
          <c:min val="55"/>
        </c:scaling>
        <c:delete val="0"/>
        <c:axPos val="l"/>
        <c:majorGridlines/>
        <c:minorGridlines>
          <c:spPr>
            <a:ln w="0"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45394176"/>
        <c:crosses val="autoZero"/>
        <c:crossBetween val="between"/>
      </c:valAx>
      <c:spPr>
        <a:noFill/>
      </c:spPr>
    </c:plotArea>
    <c:legend>
      <c:legendPos val="r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0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483224-B60E-4307-9B70-DB52C744E4EC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EFAD04-4B46-48C4-A2BE-6C58021776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0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B46CBCD-BF8F-481A-8219-2AB89249A125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26AEEB4-4FB5-487D-8363-51A6001751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44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3B5B-80FE-4B42-99FF-6CD102C52C7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caleb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3B5B-80FE-4B42-99FF-6CD102C52C7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Patients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0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 resources </a:t>
            </a:r>
          </a:p>
          <a:p>
            <a:r>
              <a:rPr lang="en-GB" dirty="0"/>
              <a:t>But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7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52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Clinicians became interested in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53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3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We’ll join this journey in South West Scotland</a:t>
            </a:r>
          </a:p>
          <a:p>
            <a:r>
              <a:rPr lang="en-GB" dirty="0"/>
              <a:t>This is area where are I live. It’s a largely rural area, with a population of about 150,00 people spread out over approx 2,500 square miles</a:t>
            </a:r>
          </a:p>
          <a:p>
            <a:r>
              <a:rPr lang="en-GB" dirty="0"/>
              <a:t>60 people per square mile (</a:t>
            </a:r>
            <a:r>
              <a:rPr lang="en-GB" dirty="0" err="1"/>
              <a:t>wikipedia</a:t>
            </a:r>
            <a:r>
              <a:rPr lang="en-GB" dirty="0"/>
              <a:t> has Berlin at 10,000)</a:t>
            </a:r>
          </a:p>
          <a:p>
            <a:r>
              <a:rPr lang="en-GB" dirty="0"/>
              <a:t>Main town is </a:t>
            </a:r>
            <a:r>
              <a:rPr lang="en-GB" dirty="0" err="1"/>
              <a:t>Dumfires</a:t>
            </a:r>
            <a:r>
              <a:rPr lang="en-GB" dirty="0"/>
              <a:t> and this is where our hospital is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7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0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1:1 work adherence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8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B3B5B-80FE-4B42-99FF-6CD102C52C7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7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4x stress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7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Links with </a:t>
            </a:r>
            <a:r>
              <a:rPr lang="en-GB" dirty="0" err="1"/>
              <a:t>sppn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EEB4-4FB5-487D-8363-51A60017517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4899-8B32-40B0-83CA-184C46605C42}" type="datetimeFigureOut">
              <a:rPr lang="en-GB" smtClean="0"/>
              <a:pPr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040C-52EB-499B-A512-0316F3E25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re is always h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2" y="0"/>
            <a:ext cx="91229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188640"/>
            <a:ext cx="5544616" cy="198884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DNA-V </a:t>
            </a:r>
            <a:r>
              <a:rPr lang="en-GB" sz="2200" dirty="0">
                <a:solidFill>
                  <a:srgbClr val="C00000"/>
                </a:solidFill>
              </a:rPr>
              <a:t>as an integrated framework for quality of life, psychological wellbeing and physical health outcomes for children and young people with health conditions across the region of NHS Dumfries &amp;Galloway!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4005064"/>
            <a:ext cx="5544616" cy="252028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Co-produced by CYP&amp;F, staff and other random people, and presented (flex) by Dr James Lemon, </a:t>
            </a:r>
          </a:p>
          <a:p>
            <a:r>
              <a:rPr lang="en-GB" b="1" dirty="0">
                <a:solidFill>
                  <a:schemeClr val="tx1"/>
                </a:solidFill>
              </a:rPr>
              <a:t>Consultant Clinical Psychologist</a:t>
            </a:r>
          </a:p>
          <a:p>
            <a:r>
              <a:rPr lang="en-GB" b="1" dirty="0">
                <a:solidFill>
                  <a:schemeClr val="tx1"/>
                </a:solidFill>
              </a:rPr>
              <a:t>NHS Dumfries and Galloway</a:t>
            </a:r>
          </a:p>
          <a:p>
            <a:r>
              <a:rPr lang="en-GB" b="1" dirty="0">
                <a:solidFill>
                  <a:schemeClr val="tx1"/>
                </a:solidFill>
              </a:rPr>
              <a:t>June 2019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Banksy</a:t>
            </a:r>
            <a:endParaRPr lang="en-GB" dirty="0"/>
          </a:p>
        </p:txBody>
      </p:sp>
    </p:spTree>
  </p:cSld>
  <p:clrMapOvr>
    <a:masterClrMapping/>
  </p:clrMapOvr>
  <p:transition advClick="0" advTm="1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ance st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4" y="404664"/>
            <a:ext cx="8748972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s://upload.wikimedia.org/wikipedia/commons/d/d1/Scottish_Board_of_Highland_Dancing_1185_AA_j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Cystic 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Birth</a:t>
            </a:r>
          </a:p>
          <a:p>
            <a:r>
              <a:rPr lang="en-GB" dirty="0"/>
              <a:t>Team working </a:t>
            </a:r>
          </a:p>
          <a:p>
            <a:r>
              <a:rPr lang="en-GB" dirty="0"/>
              <a:t>Training the MDT </a:t>
            </a:r>
          </a:p>
          <a:p>
            <a:r>
              <a:rPr lang="en-GB" dirty="0"/>
              <a:t>(and the paediatric physiotherapists)</a:t>
            </a:r>
          </a:p>
          <a:p>
            <a:r>
              <a:rPr lang="en-GB" dirty="0"/>
              <a:t>Primary school introduction</a:t>
            </a:r>
          </a:p>
          <a:p>
            <a:r>
              <a:rPr lang="en-GB" dirty="0"/>
              <a:t>Transition to Secondary school</a:t>
            </a:r>
          </a:p>
          <a:p>
            <a:r>
              <a:rPr lang="en-GB" dirty="0"/>
              <a:t>Assessed at annual reviews</a:t>
            </a:r>
          </a:p>
          <a:p>
            <a:r>
              <a:rPr lang="en-GB" dirty="0"/>
              <a:t>Training other staff, medical students, trainees etc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Introducing the DNA-V: </a:t>
            </a:r>
            <a:br>
              <a:rPr lang="en-GB" dirty="0"/>
            </a:br>
            <a:r>
              <a:rPr lang="en-GB" b="1" dirty="0"/>
              <a:t>Taking the DNA-V Walk of Life</a:t>
            </a:r>
            <a:endParaRPr lang="en-GB" dirty="0"/>
          </a:p>
        </p:txBody>
      </p:sp>
      <p:pic>
        <p:nvPicPr>
          <p:cNvPr id="7" name="Content Placeholder 6" descr="http://thrivingadolescent.com/wp-content/uploads/2015/10/8995_DNAskillmodel-F-neutral-1b1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424" y="1600200"/>
            <a:ext cx="4481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 emotional skills were taught</a:t>
            </a:r>
          </a:p>
          <a:p>
            <a:r>
              <a:rPr lang="en-GB" dirty="0"/>
              <a:t>Fear is used </a:t>
            </a:r>
          </a:p>
          <a:p>
            <a:r>
              <a:rPr lang="en-GB" dirty="0"/>
              <a:t>Complications without coping</a:t>
            </a:r>
          </a:p>
          <a:p>
            <a:r>
              <a:rPr lang="en-GB" dirty="0"/>
              <a:t>Looking at the wider picture</a:t>
            </a:r>
          </a:p>
          <a:p>
            <a:r>
              <a:rPr lang="en-GB" dirty="0"/>
              <a:t>Psychological thinking in the whole team</a:t>
            </a:r>
          </a:p>
          <a:p>
            <a:r>
              <a:rPr lang="en-GB" dirty="0"/>
              <a:t>Its wonderful</a:t>
            </a:r>
          </a:p>
          <a:p>
            <a:r>
              <a:rPr lang="en-GB" dirty="0"/>
              <a:t>I feel so much better and confident as a parent </a:t>
            </a:r>
          </a:p>
          <a:p>
            <a:r>
              <a:rPr lang="en-GB" dirty="0"/>
              <a:t>Just thank-you for giving me back my child </a:t>
            </a:r>
          </a:p>
          <a:p>
            <a:r>
              <a:rPr lang="en-GB" dirty="0"/>
              <a:t>alright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anksyo_w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860" y="658150"/>
            <a:ext cx="8438612" cy="5468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evegutzler.com/wp-content/uploads/2011/10/human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DNA-V assessments at 2 x yearly (!) annual reviews  </a:t>
            </a:r>
          </a:p>
        </p:txBody>
      </p:sp>
      <p:pic>
        <p:nvPicPr>
          <p:cNvPr id="4" name="Content Placeholder 6" descr="http://thrivingadolescent.com/wp-content/uploads/2015/10/8995_DNAskillmodel-F-neutral-1b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424" y="1600200"/>
            <a:ext cx="4481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51520" y="620688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Clinicians were interested! </a:t>
            </a:r>
          </a:p>
        </p:txBody>
      </p:sp>
      <p:pic>
        <p:nvPicPr>
          <p:cNvPr id="4" name="Picture 2" descr="http://images2.wikia.nocookie.net/__cb20130313232212/starwars/images/f/f8/Mindtrick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toKWOvifJ-w/T2M9A27u92I/AAAAAAAAAxU/m5Pe9Ytu4AU/s1600/Galloway_wal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 rot="18549185">
            <a:off x="4095736" y="19774"/>
            <a:ext cx="256013" cy="2236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92080" y="76470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/>
              <a:t>Where to now?</a:t>
            </a:r>
          </a:p>
        </p:txBody>
      </p:sp>
      <p:sp>
        <p:nvSpPr>
          <p:cNvPr id="65538" name="AutoShape 2" descr="https://s-media-cache-ak0.pinimg.com/736x/54/99/65/5499652062f596cccc671c50dcb78a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Content Placeholder 6" descr="ali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4896544" cy="5103185"/>
          </a:xfrm>
        </p:spPr>
      </p:pic>
      <p:pic>
        <p:nvPicPr>
          <p:cNvPr id="6" name="Content Placeholder 3" descr="heavenghet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75657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anksy-trolley-hunters-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360952" cy="3085728"/>
          </a:xfrm>
          <a:prstGeom prst="rect">
            <a:avLst/>
          </a:prstGeom>
        </p:spPr>
      </p:pic>
      <p:pic>
        <p:nvPicPr>
          <p:cNvPr id="7" name="Content Placeholder 6" descr="http://thrivingadolescent.com/wp-content/uploads/2015/10/8995_DNAskillmodel-F-neutral-1b1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4032448" cy="35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8bbd1ba0e95f1462228706-prosocial-t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501008"/>
            <a:ext cx="3482789" cy="30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ull in china 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5976664" cy="6655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Thriving Adolescent </a:t>
            </a:r>
          </a:p>
        </p:txBody>
      </p:sp>
      <p:pic>
        <p:nvPicPr>
          <p:cNvPr id="4" name="Content Placeholder 3" descr="http://thrivingadolescent.com/wp-content/uploads/2015/10/8995_DNAskillmodel-F-neutral-1b1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424" y="1600200"/>
            <a:ext cx="44811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Précis of the DNA-V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98072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100" dirty="0"/>
              <a:t>	DNA-V focuses on three major classes of behaviour. They serve a particular purpose. Terms are used metaphorically and pragmatically, not as concrete or biological mechanisms</a:t>
            </a:r>
          </a:p>
          <a:p>
            <a:pPr>
              <a:buNone/>
            </a:pPr>
            <a:endParaRPr lang="en-GB" sz="3100" dirty="0"/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Advisor:	use past teaching and experience to navigate 			the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 err="1"/>
              <a:t>Noticer</a:t>
            </a:r>
            <a:r>
              <a:rPr lang="en-GB" sz="3100" dirty="0"/>
              <a:t>:	to detect physical, psychological and 				environmental events as they occur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100" dirty="0"/>
              <a:t>Discoverer: to expand behavioural repertoires</a:t>
            </a:r>
          </a:p>
          <a:p>
            <a:endParaRPr lang="en-GB" sz="3100" dirty="0"/>
          </a:p>
          <a:p>
            <a:r>
              <a:rPr lang="en-GB" sz="3100" dirty="0"/>
              <a:t>Goal is to help young people move flexibly </a:t>
            </a:r>
          </a:p>
          <a:p>
            <a:pPr>
              <a:buNone/>
            </a:pPr>
            <a:r>
              <a:rPr lang="en-GB" sz="3100" dirty="0"/>
              <a:t>	between these classes of behaviour, or skills, </a:t>
            </a:r>
          </a:p>
          <a:p>
            <a:pPr>
              <a:buNone/>
            </a:pPr>
            <a:r>
              <a:rPr lang="en-GB" sz="3100" dirty="0"/>
              <a:t>	that help them live with vitality and within </a:t>
            </a:r>
          </a:p>
          <a:p>
            <a:pPr>
              <a:buNone/>
            </a:pPr>
            <a:r>
              <a:rPr lang="en-GB" sz="3100" dirty="0"/>
              <a:t>	their values</a:t>
            </a:r>
          </a:p>
          <a:p>
            <a:endParaRPr lang="en-GB" dirty="0"/>
          </a:p>
        </p:txBody>
      </p:sp>
      <p:pic>
        <p:nvPicPr>
          <p:cNvPr id="4" name="Picture 3" descr="http://thrivingadolescent.com/wp-content/uploads/2015/10/8995_DNAskillmodel-F-neutral-1b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641" y="4221088"/>
            <a:ext cx="2583359" cy="23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DNA-V: 4 Processes &amp; 2 Perspectives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pt-BR" b="1" dirty="0"/>
              <a:t>Processes: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Create contexts that empower young people to clarify what they value and choose value-consistent actions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Help people notice inner and outer experiences to appreciate their present context and  choose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Help people to navigate their context with language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Help people explore in order to develop skills and resources, and expand their context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advClick="0" advTm="1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DNA-V: 4 Processes &amp; 2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000" b="1" dirty="0"/>
              <a:t>Perspectives: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 b="1" dirty="0"/>
              <a:t>Help young people take flexible perspectives on themselves </a:t>
            </a:r>
            <a:endParaRPr lang="en-GB" sz="3000" dirty="0"/>
          </a:p>
          <a:p>
            <a:pPr marL="514350" indent="-514350">
              <a:buFont typeface="+mj-lt"/>
              <a:buAutoNum type="arabicPeriod"/>
            </a:pPr>
            <a:r>
              <a:rPr lang="pt-BR" sz="3000" b="1" dirty="0"/>
              <a:t>Help young people take flexible perspectives on others</a:t>
            </a:r>
            <a:endParaRPr lang="en-GB" sz="3000" dirty="0"/>
          </a:p>
        </p:txBody>
      </p:sp>
    </p:spTree>
  </p:cSld>
  <p:clrMapOvr>
    <a:masterClrMapping/>
  </p:clrMapOvr>
  <p:transition advClick="0" advTm="1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Content Placeholder 3" descr="banksy ie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200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ipe/>
      </p:transition>
    </mc:Choice>
    <mc:Fallback xmlns="">
      <p:transition advClick="0" advTm="15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356</Words>
  <Application>Microsoft Office PowerPoint</Application>
  <PresentationFormat>On-screen Show (4:3)</PresentationFormat>
  <Paragraphs>79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DNA-V as an integrated framework for quality of life, psychological wellbeing and physical health outcomes for children and young people with health conditions across the region of NHS Dumfries &amp;Galloway!</vt:lpstr>
      <vt:lpstr>PowerPoint Presentation</vt:lpstr>
      <vt:lpstr>PowerPoint Presentation</vt:lpstr>
      <vt:lpstr>PowerPoint Presentation</vt:lpstr>
      <vt:lpstr>The Thriving Adolescent </vt:lpstr>
      <vt:lpstr>Précis of the DNA-V model</vt:lpstr>
      <vt:lpstr>DNA-V: 4 Processes &amp; 2 Perspectives </vt:lpstr>
      <vt:lpstr>DNA-V: 4 Processes &amp; 2 Perspectives</vt:lpstr>
      <vt:lpstr>PowerPoint Presentation</vt:lpstr>
      <vt:lpstr>PowerPoint Presentation</vt:lpstr>
      <vt:lpstr>PowerPoint Presentation</vt:lpstr>
      <vt:lpstr>Cystic Fibrosis</vt:lpstr>
      <vt:lpstr>Introducing the DNA-V:  Taking the DNA-V Walk of Life</vt:lpstr>
      <vt:lpstr>PowerPoint Presentation</vt:lpstr>
      <vt:lpstr>PowerPoint Presentation</vt:lpstr>
      <vt:lpstr>PowerPoint Presentation</vt:lpstr>
      <vt:lpstr>DNA-V assessments at 2 x yearly (!) annual reviews  </vt:lpstr>
      <vt:lpstr>PowerPoint Presentation</vt:lpstr>
      <vt:lpstr>Clinicians were interested! </vt:lpstr>
      <vt:lpstr>Where to now?</vt:lpstr>
    </vt:vector>
  </TitlesOfParts>
  <Company>NHS Dumfries And Galloway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jlemon</dc:creator>
  <cp:lastModifiedBy>R Z</cp:lastModifiedBy>
  <cp:revision>59</cp:revision>
  <cp:lastPrinted>2015-07-05T12:09:22Z</cp:lastPrinted>
  <dcterms:created xsi:type="dcterms:W3CDTF">2015-06-30T09:38:09Z</dcterms:created>
  <dcterms:modified xsi:type="dcterms:W3CDTF">2019-07-22T12:49:30Z</dcterms:modified>
</cp:coreProperties>
</file>